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8708" r:id="rId2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as Gabriel Chaparro" userId="0f7ba2c9-2743-4ab9-a1bd-34295ceb9d73" providerId="ADAL" clId="{77670738-8586-4FD6-A972-D2A38120AD18}"/>
    <pc:docChg chg="undo custSel delSld modSld">
      <pc:chgData name="Tomas Gabriel Chaparro" userId="0f7ba2c9-2743-4ab9-a1bd-34295ceb9d73" providerId="ADAL" clId="{77670738-8586-4FD6-A972-D2A38120AD18}" dt="2025-07-18T13:35:27.991" v="108" actId="20577"/>
      <pc:docMkLst>
        <pc:docMk/>
      </pc:docMkLst>
      <pc:sldChg chg="modSp mod">
        <pc:chgData name="Tomas Gabriel Chaparro" userId="0f7ba2c9-2743-4ab9-a1bd-34295ceb9d73" providerId="ADAL" clId="{77670738-8586-4FD6-A972-D2A38120AD18}" dt="2025-07-18T13:35:27.991" v="108" actId="20577"/>
        <pc:sldMkLst>
          <pc:docMk/>
          <pc:sldMk cId="3494463592" sldId="2147478708"/>
        </pc:sldMkLst>
        <pc:spChg chg="mod">
          <ac:chgData name="Tomas Gabriel Chaparro" userId="0f7ba2c9-2743-4ab9-a1bd-34295ceb9d73" providerId="ADAL" clId="{77670738-8586-4FD6-A972-D2A38120AD18}" dt="2025-07-18T13:33:50.934" v="73" actId="20577"/>
          <ac:spMkLst>
            <pc:docMk/>
            <pc:sldMk cId="3494463592" sldId="2147478708"/>
            <ac:spMk id="4" creationId="{EBAD9DF8-C22A-4117-8A95-543831D7DFA3}"/>
          </ac:spMkLst>
        </pc:spChg>
        <pc:spChg chg="mod">
          <ac:chgData name="Tomas Gabriel Chaparro" userId="0f7ba2c9-2743-4ab9-a1bd-34295ceb9d73" providerId="ADAL" clId="{77670738-8586-4FD6-A972-D2A38120AD18}" dt="2025-07-18T13:32:02.526" v="6" actId="1076"/>
          <ac:spMkLst>
            <pc:docMk/>
            <pc:sldMk cId="3494463592" sldId="2147478708"/>
            <ac:spMk id="42" creationId="{6754F08B-4E0E-45CD-A4D1-F67FE6FB9404}"/>
          </ac:spMkLst>
        </pc:spChg>
        <pc:spChg chg="mod">
          <ac:chgData name="Tomas Gabriel Chaparro" userId="0f7ba2c9-2743-4ab9-a1bd-34295ceb9d73" providerId="ADAL" clId="{77670738-8586-4FD6-A972-D2A38120AD18}" dt="2025-07-18T13:32:21.371" v="16" actId="20577"/>
          <ac:spMkLst>
            <pc:docMk/>
            <pc:sldMk cId="3494463592" sldId="2147478708"/>
            <ac:spMk id="50" creationId="{75246F9A-EA5D-4EE1-9F49-A3B0351D199E}"/>
          </ac:spMkLst>
        </pc:spChg>
        <pc:spChg chg="mod">
          <ac:chgData name="Tomas Gabriel Chaparro" userId="0f7ba2c9-2743-4ab9-a1bd-34295ceb9d73" providerId="ADAL" clId="{77670738-8586-4FD6-A972-D2A38120AD18}" dt="2025-07-18T13:32:25.457" v="21" actId="20577"/>
          <ac:spMkLst>
            <pc:docMk/>
            <pc:sldMk cId="3494463592" sldId="2147478708"/>
            <ac:spMk id="51" creationId="{4D878EE9-EE1C-414B-BBF8-C77B24317BE2}"/>
          </ac:spMkLst>
        </pc:spChg>
        <pc:spChg chg="mod">
          <ac:chgData name="Tomas Gabriel Chaparro" userId="0f7ba2c9-2743-4ab9-a1bd-34295ceb9d73" providerId="ADAL" clId="{77670738-8586-4FD6-A972-D2A38120AD18}" dt="2025-07-18T13:35:27.991" v="108" actId="20577"/>
          <ac:spMkLst>
            <pc:docMk/>
            <pc:sldMk cId="3494463592" sldId="2147478708"/>
            <ac:spMk id="90" creationId="{BD5EADE8-4C60-4F25-8766-BA0F9B0B0442}"/>
          </ac:spMkLst>
        </pc:spChg>
      </pc:sldChg>
      <pc:sldChg chg="del">
        <pc:chgData name="Tomas Gabriel Chaparro" userId="0f7ba2c9-2743-4ab9-a1bd-34295ceb9d73" providerId="ADAL" clId="{77670738-8586-4FD6-A972-D2A38120AD18}" dt="2025-07-18T13:31:13.190" v="0" actId="47"/>
        <pc:sldMkLst>
          <pc:docMk/>
          <pc:sldMk cId="285185420" sldId="214747870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C1EF13-51BF-1B5E-7CA4-88C2F1D23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1F9917-D39E-E2FF-FE0D-5CECAB46A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E8DCB0-E61F-557E-C79F-C434D86BE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4FAB53-B108-ABE2-CDCA-FDA4442D4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D7493A-32BE-5312-A84A-75A9FF672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16333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38E2F2-8556-00FE-0C4F-D7E89540D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A9DB05B-EBDD-7F19-D036-222019CB2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FF14AA6-6627-88CA-E688-8AC03BDE0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180764-3295-BD2B-70FA-56CB84297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6D41A7-31C5-1229-123D-0FBB007D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9960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94E4CF6-0573-0B83-E6A7-6672F4506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4E06C9E-4075-7BEF-D749-F9EA7C0742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CE2AE1-00D3-BEB8-824F-FEDF26B34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D22364-3BCD-E2FA-08A1-26816C490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24C59D-CA36-9C1D-4B10-E06039266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232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D0AC7-2D2D-1123-F110-596945B4F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E4E44C1-6345-6188-714D-8207EF815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6C83DE-8BD8-2B78-8D37-9D828292B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324993-A11E-78F3-4859-22DA5E4E6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10F62C-04A8-700C-238C-8FD584692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5682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856677-6FD1-0C4F-6D6F-551702898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4FD5E5A-7007-8743-588B-7AA6B6279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95ED6E-2AB0-5F34-5DD9-37FF2EAA8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568D90-7666-8DAA-9A94-FDC232798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440157-B7BE-384E-D34D-2CAA99E5B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20241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EF43B2-2D82-F1CC-673C-FFC649551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8C99F2B-ECF2-3DAE-53AD-768B9AE38E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9F1BE70-0CB1-EA06-7C8E-CFBA9E8F78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65F458-F462-36B7-B4B3-59E81B3F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FE04AA-3DD5-CFD0-3D57-49B21C5FA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20C9EDD-AE07-6692-23CA-743D7FF0B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54800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925A3C-A4A1-06EB-B8E9-72266FCEF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54DF50F-E15B-330A-B6D6-82997CEF8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663F205-6B9B-1748-319C-104AC69D7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9AF5D64-93AE-199C-4772-EB7E9F07EB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3AB9DC2-F02A-AB6B-81D9-2EF6B89DF6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102B814-F442-CE15-FE34-188C5A16A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12F610B-0C4F-1316-2CDE-6A40CF6B2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05723D2-1DFB-029C-2CC4-18D39E563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3262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DD0BB3-151A-203E-9CC7-D74B830C5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6FB78EF-1906-8FC2-038F-7DEEF2FB0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A90FC5-6C81-89F3-4A9A-B84A5F367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B347448-627C-4051-9D23-D004118D5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17536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B7C3844-1BAE-D159-23D7-862AD7911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472C1B5-5234-40CE-391A-C99C9E33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504DC17-41D0-552B-2DCB-AFB3F864E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76821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4B67E5-353A-5A9C-BC2B-5B83CAB6D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35121F-CE07-5C09-2E9F-BC5DFEFC5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8F14105-D4D2-9B1B-0F7C-288011FB17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E5DF4F4-73A9-19A6-D3D8-DC217CFC4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6025BC-4F01-2FC9-4BBC-5107858E3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7CF91A-EBB0-62E5-3E00-AC18D8C3C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9059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2A67C4-EFD3-F9BE-047A-A356FB38B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5E9D7F1-460E-3BC9-5B4C-ED5C26321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C600E79-05B9-9CAE-CABC-99BAEECD9F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B30748-4992-2007-8716-0BAC04804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29747D-A852-4BB5-2456-FCD43180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B815A5-9009-C3E7-0B3C-9C3322ACC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27118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F464AD7-062A-724D-C4B9-F510EBC41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8CECA8-E7BD-25EA-DC76-B33E81356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04DD0-DBDB-7BAC-3AEF-18BEC16877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F5650-362D-469C-A3B8-B352F07DDE0A}" type="datetimeFigureOut">
              <a:rPr lang="es-PE" smtClean="0"/>
              <a:t>18/07/2025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D1E84C-E1D4-3975-6994-2F1EF35B6E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086FE5-875E-9662-A40B-09B5B32E71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EFDC73-BD27-4668-B78E-D650D32FC7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14224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>
            <a:extLst>
              <a:ext uri="{FF2B5EF4-FFF2-40B4-BE49-F238E27FC236}">
                <a16:creationId xmlns:a16="http://schemas.microsoft.com/office/drawing/2014/main" id="{C03659C1-3D03-4975-969C-3E08FDCA5A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grpSp>
        <p:nvGrpSpPr>
          <p:cNvPr id="92" name="Grupo 91">
            <a:extLst>
              <a:ext uri="{FF2B5EF4-FFF2-40B4-BE49-F238E27FC236}">
                <a16:creationId xmlns:a16="http://schemas.microsoft.com/office/drawing/2014/main" id="{BFBCE502-DCE4-4C9C-9AE6-8C8A40A6ACF3}"/>
              </a:ext>
            </a:extLst>
          </p:cNvPr>
          <p:cNvGrpSpPr/>
          <p:nvPr/>
        </p:nvGrpSpPr>
        <p:grpSpPr>
          <a:xfrm>
            <a:off x="719282" y="2028942"/>
            <a:ext cx="4844751" cy="2192760"/>
            <a:chOff x="627909" y="2150117"/>
            <a:chExt cx="4844751" cy="2192760"/>
          </a:xfrm>
        </p:grpSpPr>
        <p:grpSp>
          <p:nvGrpSpPr>
            <p:cNvPr id="44" name="Grupo 43">
              <a:extLst>
                <a:ext uri="{FF2B5EF4-FFF2-40B4-BE49-F238E27FC236}">
                  <a16:creationId xmlns:a16="http://schemas.microsoft.com/office/drawing/2014/main" id="{13DF7BAF-37C7-4D8B-B71B-FF04DDF36133}"/>
                </a:ext>
              </a:extLst>
            </p:cNvPr>
            <p:cNvGrpSpPr/>
            <p:nvPr/>
          </p:nvGrpSpPr>
          <p:grpSpPr>
            <a:xfrm>
              <a:off x="627909" y="2150117"/>
              <a:ext cx="2192760" cy="2192760"/>
              <a:chOff x="632460" y="2231073"/>
              <a:chExt cx="2192760" cy="2192760"/>
            </a:xfrm>
          </p:grpSpPr>
          <p:sp>
            <p:nvSpPr>
              <p:cNvPr id="19" name="Rectángulo: esquinas redondeadas 18">
                <a:extLst>
                  <a:ext uri="{FF2B5EF4-FFF2-40B4-BE49-F238E27FC236}">
                    <a16:creationId xmlns:a16="http://schemas.microsoft.com/office/drawing/2014/main" id="{16097265-1A47-4D6F-A123-F9C77FD04F40}"/>
                  </a:ext>
                </a:extLst>
              </p:cNvPr>
              <p:cNvSpPr/>
              <p:nvPr/>
            </p:nvSpPr>
            <p:spPr>
              <a:xfrm>
                <a:off x="632460" y="2231073"/>
                <a:ext cx="2192760" cy="2192760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rgbClr val="F6B72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PE"/>
              </a:p>
            </p:txBody>
          </p:sp>
          <p:grpSp>
            <p:nvGrpSpPr>
              <p:cNvPr id="35" name="Grupo 34">
                <a:extLst>
                  <a:ext uri="{FF2B5EF4-FFF2-40B4-BE49-F238E27FC236}">
                    <a16:creationId xmlns:a16="http://schemas.microsoft.com/office/drawing/2014/main" id="{DB76209D-C598-4300-A784-1B3B8A2E0E23}"/>
                  </a:ext>
                </a:extLst>
              </p:cNvPr>
              <p:cNvGrpSpPr/>
              <p:nvPr/>
            </p:nvGrpSpPr>
            <p:grpSpPr>
              <a:xfrm>
                <a:off x="980053" y="2507168"/>
                <a:ext cx="1497575" cy="1640571"/>
                <a:chOff x="999103" y="2559954"/>
                <a:chExt cx="1497575" cy="1640571"/>
              </a:xfrm>
            </p:grpSpPr>
            <p:cxnSp>
              <p:nvCxnSpPr>
                <p:cNvPr id="30" name="Conector recto de flecha 29">
                  <a:extLst>
                    <a:ext uri="{FF2B5EF4-FFF2-40B4-BE49-F238E27FC236}">
                      <a16:creationId xmlns:a16="http://schemas.microsoft.com/office/drawing/2014/main" id="{475E2CF0-5662-4E4C-B52C-477946EE91AF}"/>
                    </a:ext>
                  </a:extLst>
                </p:cNvPr>
                <p:cNvCxnSpPr/>
                <p:nvPr/>
              </p:nvCxnSpPr>
              <p:spPr>
                <a:xfrm flipV="1">
                  <a:off x="1004888" y="2559954"/>
                  <a:ext cx="0" cy="1640571"/>
                </a:xfrm>
                <a:prstGeom prst="straightConnector1">
                  <a:avLst/>
                </a:prstGeom>
                <a:ln w="19050">
                  <a:solidFill>
                    <a:srgbClr val="2E7667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ector recto de flecha 30">
                  <a:extLst>
                    <a:ext uri="{FF2B5EF4-FFF2-40B4-BE49-F238E27FC236}">
                      <a16:creationId xmlns:a16="http://schemas.microsoft.com/office/drawing/2014/main" id="{EFBB20D0-58A1-4D12-B2D5-D3AB48488B7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99103" y="4198144"/>
                  <a:ext cx="1497575" cy="0"/>
                </a:xfrm>
                <a:prstGeom prst="straightConnector1">
                  <a:avLst/>
                </a:prstGeom>
                <a:ln w="19050">
                  <a:solidFill>
                    <a:srgbClr val="2E7667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6" name="CuadroTexto 35">
                <a:extLst>
                  <a:ext uri="{FF2B5EF4-FFF2-40B4-BE49-F238E27FC236}">
                    <a16:creationId xmlns:a16="http://schemas.microsoft.com/office/drawing/2014/main" id="{2BEC04D9-4E26-4D74-9DAB-5877A0343742}"/>
                  </a:ext>
                </a:extLst>
              </p:cNvPr>
              <p:cNvSpPr txBox="1"/>
              <p:nvPr/>
            </p:nvSpPr>
            <p:spPr>
              <a:xfrm rot="16200000">
                <a:off x="346601" y="3164069"/>
                <a:ext cx="1034257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900" b="1" dirty="0">
                    <a:latin typeface="Glober Regular" pitchFamily="50" charset="0"/>
                  </a:rPr>
                  <a:t>% </a:t>
                </a:r>
                <a:r>
                  <a:rPr lang="es-PE" sz="900" b="1" dirty="0">
                    <a:latin typeface="Glober Regular" pitchFamily="50" charset="0"/>
                  </a:rPr>
                  <a:t>Cumplimiento</a:t>
                </a:r>
              </a:p>
            </p:txBody>
          </p:sp>
          <p:sp>
            <p:nvSpPr>
              <p:cNvPr id="37" name="CuadroTexto 36">
                <a:extLst>
                  <a:ext uri="{FF2B5EF4-FFF2-40B4-BE49-F238E27FC236}">
                    <a16:creationId xmlns:a16="http://schemas.microsoft.com/office/drawing/2014/main" id="{6BA53973-2C6B-41C7-8E4F-3166AEB20DC8}"/>
                  </a:ext>
                </a:extLst>
              </p:cNvPr>
              <p:cNvSpPr txBox="1"/>
              <p:nvPr/>
            </p:nvSpPr>
            <p:spPr>
              <a:xfrm>
                <a:off x="1396673" y="4174476"/>
                <a:ext cx="575799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900" b="1" dirty="0">
                    <a:latin typeface="Glober Regular" pitchFamily="50" charset="0"/>
                  </a:rPr>
                  <a:t>Tiempo</a:t>
                </a:r>
                <a:endParaRPr lang="es-PE" sz="900" b="1" dirty="0">
                  <a:latin typeface="Glober Regular" pitchFamily="50" charset="0"/>
                </a:endParaRPr>
              </a:p>
            </p:txBody>
          </p:sp>
          <p:sp>
            <p:nvSpPr>
              <p:cNvPr id="42" name="CuadroTexto 41">
                <a:extLst>
                  <a:ext uri="{FF2B5EF4-FFF2-40B4-BE49-F238E27FC236}">
                    <a16:creationId xmlns:a16="http://schemas.microsoft.com/office/drawing/2014/main" id="{6754F08B-4E0E-45CD-A4D1-F67FE6FB9404}"/>
                  </a:ext>
                </a:extLst>
              </p:cNvPr>
              <p:cNvSpPr txBox="1"/>
              <p:nvPr/>
            </p:nvSpPr>
            <p:spPr>
              <a:xfrm>
                <a:off x="1015929" y="2524416"/>
                <a:ext cx="461986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800" b="1" dirty="0">
                    <a:solidFill>
                      <a:srgbClr val="2E7667"/>
                    </a:solidFill>
                    <a:latin typeface="Glober Regular" pitchFamily="50" charset="0"/>
                  </a:rPr>
                  <a:t>TRIFR</a:t>
                </a:r>
                <a:endParaRPr lang="es-PE" sz="800" b="1" dirty="0">
                  <a:solidFill>
                    <a:srgbClr val="2E7667"/>
                  </a:solidFill>
                  <a:latin typeface="Glober Regular" pitchFamily="50" charset="0"/>
                </a:endParaRPr>
              </a:p>
            </p:txBody>
          </p:sp>
          <p:sp>
            <p:nvSpPr>
              <p:cNvPr id="43" name="CuadroTexto 42">
                <a:extLst>
                  <a:ext uri="{FF2B5EF4-FFF2-40B4-BE49-F238E27FC236}">
                    <a16:creationId xmlns:a16="http://schemas.microsoft.com/office/drawing/2014/main" id="{9B1B0F74-883C-4AFC-B18C-5EFED583B4D0}"/>
                  </a:ext>
                </a:extLst>
              </p:cNvPr>
              <p:cNvSpPr txBox="1"/>
              <p:nvPr/>
            </p:nvSpPr>
            <p:spPr>
              <a:xfrm>
                <a:off x="1889398" y="2524416"/>
                <a:ext cx="755335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s-ES" sz="800" b="1" dirty="0">
                    <a:solidFill>
                      <a:srgbClr val="2E7667"/>
                    </a:solidFill>
                    <a:latin typeface="Glober Regular" pitchFamily="50" charset="0"/>
                  </a:rPr>
                  <a:t>RUTA LÍDER</a:t>
                </a:r>
                <a:endParaRPr lang="es-PE" sz="800" b="1" dirty="0">
                  <a:solidFill>
                    <a:srgbClr val="2E7667"/>
                  </a:solidFill>
                  <a:latin typeface="Glober Regular" pitchFamily="50" charset="0"/>
                </a:endParaRPr>
              </a:p>
            </p:txBody>
          </p:sp>
        </p:grpSp>
        <p:sp>
          <p:nvSpPr>
            <p:cNvPr id="46" name="Rectángulo: esquinas redondeadas 45">
              <a:extLst>
                <a:ext uri="{FF2B5EF4-FFF2-40B4-BE49-F238E27FC236}">
                  <a16:creationId xmlns:a16="http://schemas.microsoft.com/office/drawing/2014/main" id="{5BD170B2-D62B-48EE-BE5C-C386A41FDDAB}"/>
                </a:ext>
              </a:extLst>
            </p:cNvPr>
            <p:cNvSpPr/>
            <p:nvPr/>
          </p:nvSpPr>
          <p:spPr>
            <a:xfrm>
              <a:off x="3279900" y="2150117"/>
              <a:ext cx="2192760" cy="219276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6B7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</p:grpSp>
      <p:sp>
        <p:nvSpPr>
          <p:cNvPr id="93" name="Rectángulo: esquinas redondeadas 92">
            <a:extLst>
              <a:ext uri="{FF2B5EF4-FFF2-40B4-BE49-F238E27FC236}">
                <a16:creationId xmlns:a16="http://schemas.microsoft.com/office/drawing/2014/main" id="{7325CF15-7F38-4730-8F65-BCDC52F0A7D0}"/>
              </a:ext>
            </a:extLst>
          </p:cNvPr>
          <p:cNvSpPr/>
          <p:nvPr/>
        </p:nvSpPr>
        <p:spPr>
          <a:xfrm>
            <a:off x="627910" y="4852680"/>
            <a:ext cx="4860000" cy="1440000"/>
          </a:xfrm>
          <a:prstGeom prst="roundRect">
            <a:avLst/>
          </a:prstGeom>
          <a:noFill/>
          <a:ln w="9525">
            <a:solidFill>
              <a:schemeClr val="bg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1" name="Rectángulo: esquinas redondeadas 90">
            <a:extLst>
              <a:ext uri="{FF2B5EF4-FFF2-40B4-BE49-F238E27FC236}">
                <a16:creationId xmlns:a16="http://schemas.microsoft.com/office/drawing/2014/main" id="{16DCB116-C15F-4DF5-9D1A-81E328148DC0}"/>
              </a:ext>
            </a:extLst>
          </p:cNvPr>
          <p:cNvSpPr/>
          <p:nvPr/>
        </p:nvSpPr>
        <p:spPr>
          <a:xfrm>
            <a:off x="2232849" y="4692256"/>
            <a:ext cx="1634870" cy="320849"/>
          </a:xfrm>
          <a:prstGeom prst="roundRect">
            <a:avLst/>
          </a:prstGeom>
          <a:solidFill>
            <a:srgbClr val="B2C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FF3F1255-5A33-4115-B4A3-029F6E0F2F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5640" y="321089"/>
            <a:ext cx="2346446" cy="301641"/>
          </a:xfrm>
          <a:prstGeom prst="rect">
            <a:avLst/>
          </a:prstGeom>
        </p:spPr>
      </p:pic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29D0DA8D-B731-4240-9015-B369B62D4BB0}"/>
              </a:ext>
            </a:extLst>
          </p:cNvPr>
          <p:cNvSpPr/>
          <p:nvPr/>
        </p:nvSpPr>
        <p:spPr>
          <a:xfrm>
            <a:off x="632460" y="1024603"/>
            <a:ext cx="10927079" cy="542981"/>
          </a:xfrm>
          <a:prstGeom prst="roundRect">
            <a:avLst/>
          </a:prstGeom>
          <a:solidFill>
            <a:srgbClr val="B2C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BAD9DF8-C22A-4117-8A95-543831D7DFA3}"/>
              </a:ext>
            </a:extLst>
          </p:cNvPr>
          <p:cNvSpPr txBox="1"/>
          <p:nvPr/>
        </p:nvSpPr>
        <p:spPr>
          <a:xfrm>
            <a:off x="719282" y="1040414"/>
            <a:ext cx="1088263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1100" b="1" dirty="0">
                <a:latin typeface="Glober Regular" pitchFamily="50" charset="0"/>
              </a:rPr>
              <a:t>Ruta del líder</a:t>
            </a:r>
            <a:r>
              <a:rPr lang="es-PE" sz="1100" dirty="0">
                <a:latin typeface="Glober Regular" pitchFamily="50" charset="0"/>
              </a:rPr>
              <a:t>: herramientas preventivas orientadas a riesgos/controles críticos, cumplimiento/sostenibilidad acciones correctivas, aprendizaje EAP y comportamiento.</a:t>
            </a:r>
          </a:p>
          <a:p>
            <a:r>
              <a:rPr lang="es-PE" sz="1100" b="1" dirty="0">
                <a:latin typeface="Glober Regular" pitchFamily="50" charset="0"/>
              </a:rPr>
              <a:t> </a:t>
            </a:r>
          </a:p>
          <a:p>
            <a:r>
              <a:rPr lang="es-PE" sz="1100" b="1" dirty="0">
                <a:latin typeface="Glober Regular" pitchFamily="50" charset="0"/>
              </a:rPr>
              <a:t>TRIFR: </a:t>
            </a:r>
            <a:r>
              <a:rPr lang="es-PE" sz="1100" dirty="0">
                <a:latin typeface="Glober Regular" pitchFamily="50" charset="0"/>
              </a:rPr>
              <a:t>índice de frecuencia del total de lesiones (Mortal + Incapacitante + Leve).</a:t>
            </a:r>
          </a:p>
          <a:p>
            <a:endParaRPr lang="es-PE" sz="1000" b="1" dirty="0">
              <a:latin typeface="Glober Regular" pitchFamily="50" charset="0"/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462630C-82CB-4375-B784-C31D5B8C4841}"/>
              </a:ext>
            </a:extLst>
          </p:cNvPr>
          <p:cNvSpPr/>
          <p:nvPr/>
        </p:nvSpPr>
        <p:spPr>
          <a:xfrm>
            <a:off x="549513" y="183312"/>
            <a:ext cx="5247399" cy="75405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ES" sz="4300" dirty="0">
                <a:ln w="0"/>
                <a:solidFill>
                  <a:schemeClr val="bg1"/>
                </a:solidFill>
                <a:latin typeface="Glober Heavy" pitchFamily="50" charset="0"/>
              </a:rPr>
              <a:t>Ruta del Líder vs TRIFR</a:t>
            </a:r>
            <a:endParaRPr lang="es-ES" sz="4300" b="0" cap="none" dirty="0">
              <a:ln w="0"/>
              <a:solidFill>
                <a:schemeClr val="bg1"/>
              </a:solidFill>
              <a:latin typeface="Glober Heavy" pitchFamily="50" charset="0"/>
            </a:endParaRPr>
          </a:p>
        </p:txBody>
      </p:sp>
      <p:sp>
        <p:nvSpPr>
          <p:cNvPr id="39" name="Arco 38">
            <a:extLst>
              <a:ext uri="{FF2B5EF4-FFF2-40B4-BE49-F238E27FC236}">
                <a16:creationId xmlns:a16="http://schemas.microsoft.com/office/drawing/2014/main" id="{AE3D7445-3D59-48B5-B8CC-30CC30FB0330}"/>
              </a:ext>
            </a:extLst>
          </p:cNvPr>
          <p:cNvSpPr/>
          <p:nvPr/>
        </p:nvSpPr>
        <p:spPr>
          <a:xfrm rot="5021724">
            <a:off x="52912" y="1539608"/>
            <a:ext cx="2073439" cy="2433976"/>
          </a:xfrm>
          <a:prstGeom prst="arc">
            <a:avLst>
              <a:gd name="adj1" fmla="val 16105004"/>
              <a:gd name="adj2" fmla="val 0"/>
            </a:avLst>
          </a:prstGeom>
          <a:ln w="12700">
            <a:solidFill>
              <a:srgbClr val="B2C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41" name="Arco 40">
            <a:extLst>
              <a:ext uri="{FF2B5EF4-FFF2-40B4-BE49-F238E27FC236}">
                <a16:creationId xmlns:a16="http://schemas.microsoft.com/office/drawing/2014/main" id="{08C61C5B-0F96-4FB0-BF53-09A4308FEB85}"/>
              </a:ext>
            </a:extLst>
          </p:cNvPr>
          <p:cNvSpPr/>
          <p:nvPr/>
        </p:nvSpPr>
        <p:spPr>
          <a:xfrm rot="10125999">
            <a:off x="1313694" y="1230899"/>
            <a:ext cx="1821773" cy="2450540"/>
          </a:xfrm>
          <a:prstGeom prst="arc">
            <a:avLst/>
          </a:prstGeom>
          <a:ln w="12700">
            <a:solidFill>
              <a:srgbClr val="B2C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561ED8D3-B6D8-4732-B8AA-FE9659F0F103}"/>
              </a:ext>
            </a:extLst>
          </p:cNvPr>
          <p:cNvCxnSpPr>
            <a:cxnSpLocks/>
          </p:cNvCxnSpPr>
          <p:nvPr/>
        </p:nvCxnSpPr>
        <p:spPr>
          <a:xfrm>
            <a:off x="6096000" y="1810890"/>
            <a:ext cx="0" cy="4551966"/>
          </a:xfrm>
          <a:prstGeom prst="line">
            <a:avLst/>
          </a:prstGeom>
          <a:ln w="19050">
            <a:solidFill>
              <a:srgbClr val="F6B72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upo 46">
            <a:extLst>
              <a:ext uri="{FF2B5EF4-FFF2-40B4-BE49-F238E27FC236}">
                <a16:creationId xmlns:a16="http://schemas.microsoft.com/office/drawing/2014/main" id="{3BC401C2-0C6A-4DB5-B502-4EBE5618C95F}"/>
              </a:ext>
            </a:extLst>
          </p:cNvPr>
          <p:cNvGrpSpPr/>
          <p:nvPr/>
        </p:nvGrpSpPr>
        <p:grpSpPr>
          <a:xfrm>
            <a:off x="3627493" y="2286512"/>
            <a:ext cx="1497575" cy="1640571"/>
            <a:chOff x="999103" y="2559954"/>
            <a:chExt cx="1497575" cy="1640571"/>
          </a:xfrm>
        </p:grpSpPr>
        <p:cxnSp>
          <p:nvCxnSpPr>
            <p:cNvPr id="52" name="Conector recto de flecha 51">
              <a:extLst>
                <a:ext uri="{FF2B5EF4-FFF2-40B4-BE49-F238E27FC236}">
                  <a16:creationId xmlns:a16="http://schemas.microsoft.com/office/drawing/2014/main" id="{EFAF106E-336A-4CE9-93F9-CDA3D4BA336E}"/>
                </a:ext>
              </a:extLst>
            </p:cNvPr>
            <p:cNvCxnSpPr/>
            <p:nvPr/>
          </p:nvCxnSpPr>
          <p:spPr>
            <a:xfrm flipV="1">
              <a:off x="1004888" y="2559954"/>
              <a:ext cx="0" cy="1640571"/>
            </a:xfrm>
            <a:prstGeom prst="straightConnector1">
              <a:avLst/>
            </a:prstGeom>
            <a:ln w="19050">
              <a:solidFill>
                <a:srgbClr val="2E766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9A5FC4AA-84DB-4A81-B4D0-C8FA60BDAF5E}"/>
                </a:ext>
              </a:extLst>
            </p:cNvPr>
            <p:cNvCxnSpPr>
              <a:cxnSpLocks/>
            </p:cNvCxnSpPr>
            <p:nvPr/>
          </p:nvCxnSpPr>
          <p:spPr>
            <a:xfrm>
              <a:off x="999103" y="4198144"/>
              <a:ext cx="1497575" cy="0"/>
            </a:xfrm>
            <a:prstGeom prst="straightConnector1">
              <a:avLst/>
            </a:prstGeom>
            <a:ln w="19050">
              <a:solidFill>
                <a:srgbClr val="2E766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9B949A3-102E-4912-879A-70FF937577FE}"/>
              </a:ext>
            </a:extLst>
          </p:cNvPr>
          <p:cNvSpPr txBox="1"/>
          <p:nvPr/>
        </p:nvSpPr>
        <p:spPr>
          <a:xfrm rot="16200000">
            <a:off x="2987800" y="2965603"/>
            <a:ext cx="10342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latin typeface="Glober Regular" pitchFamily="50" charset="0"/>
              </a:rPr>
              <a:t>% </a:t>
            </a:r>
            <a:r>
              <a:rPr lang="es-PE" sz="900" b="1" dirty="0">
                <a:latin typeface="Glober Regular" pitchFamily="50" charset="0"/>
              </a:rPr>
              <a:t>Cumplimiento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B6BA314D-4CCA-497A-85A0-2A153AF7F2F0}"/>
              </a:ext>
            </a:extLst>
          </p:cNvPr>
          <p:cNvSpPr txBox="1"/>
          <p:nvPr/>
        </p:nvSpPr>
        <p:spPr>
          <a:xfrm>
            <a:off x="4179753" y="3976530"/>
            <a:ext cx="5757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900" b="1" dirty="0">
                <a:latin typeface="Glober Regular" pitchFamily="50" charset="0"/>
              </a:rPr>
              <a:t>Tiempo</a:t>
            </a:r>
            <a:endParaRPr lang="es-PE" sz="900" b="1" dirty="0">
              <a:latin typeface="Glober Regular" pitchFamily="50" charset="0"/>
            </a:endParaRP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75246F9A-EA5D-4EE1-9F49-A3B0351D199E}"/>
              </a:ext>
            </a:extLst>
          </p:cNvPr>
          <p:cNvSpPr txBox="1"/>
          <p:nvPr/>
        </p:nvSpPr>
        <p:spPr>
          <a:xfrm>
            <a:off x="3634246" y="2303760"/>
            <a:ext cx="7553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800" b="1" dirty="0">
                <a:solidFill>
                  <a:srgbClr val="2E7667"/>
                </a:solidFill>
                <a:latin typeface="Glober Regular" pitchFamily="50" charset="0"/>
              </a:rPr>
              <a:t>RUTA LÍDER</a:t>
            </a:r>
            <a:endParaRPr lang="es-PE" sz="800" b="1" dirty="0">
              <a:solidFill>
                <a:srgbClr val="2E7667"/>
              </a:solidFill>
              <a:latin typeface="Glober Regular" pitchFamily="50" charset="0"/>
            </a:endParaRP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4D878EE9-EE1C-414B-BBF8-C77B24317BE2}"/>
              </a:ext>
            </a:extLst>
          </p:cNvPr>
          <p:cNvSpPr txBox="1"/>
          <p:nvPr/>
        </p:nvSpPr>
        <p:spPr>
          <a:xfrm>
            <a:off x="4683513" y="2303760"/>
            <a:ext cx="46198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800" b="1" dirty="0">
                <a:solidFill>
                  <a:srgbClr val="2E7667"/>
                </a:solidFill>
                <a:latin typeface="Glober Regular" pitchFamily="50" charset="0"/>
              </a:rPr>
              <a:t>TRIFR</a:t>
            </a:r>
            <a:endParaRPr lang="es-PE" sz="800" b="1" dirty="0">
              <a:solidFill>
                <a:srgbClr val="2E7667"/>
              </a:solidFill>
              <a:latin typeface="Glober Regular" pitchFamily="50" charset="0"/>
            </a:endParaRPr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873462D5-72E0-41D4-BF44-70CB81D8C64C}"/>
              </a:ext>
            </a:extLst>
          </p:cNvPr>
          <p:cNvGrpSpPr/>
          <p:nvPr/>
        </p:nvGrpSpPr>
        <p:grpSpPr>
          <a:xfrm>
            <a:off x="6719341" y="2010417"/>
            <a:ext cx="2192760" cy="2192760"/>
            <a:chOff x="632460" y="2231073"/>
            <a:chExt cx="2192760" cy="2192760"/>
          </a:xfrm>
        </p:grpSpPr>
        <p:sp>
          <p:nvSpPr>
            <p:cNvPr id="57" name="Rectángulo: esquinas redondeadas 56">
              <a:extLst>
                <a:ext uri="{FF2B5EF4-FFF2-40B4-BE49-F238E27FC236}">
                  <a16:creationId xmlns:a16="http://schemas.microsoft.com/office/drawing/2014/main" id="{31858D89-5626-47DF-890B-B73FF5E4D866}"/>
                </a:ext>
              </a:extLst>
            </p:cNvPr>
            <p:cNvSpPr/>
            <p:nvPr/>
          </p:nvSpPr>
          <p:spPr>
            <a:xfrm>
              <a:off x="632460" y="2231073"/>
              <a:ext cx="2192760" cy="219276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6B7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grpSp>
          <p:nvGrpSpPr>
            <p:cNvPr id="58" name="Grupo 57">
              <a:extLst>
                <a:ext uri="{FF2B5EF4-FFF2-40B4-BE49-F238E27FC236}">
                  <a16:creationId xmlns:a16="http://schemas.microsoft.com/office/drawing/2014/main" id="{1F3E632D-2B3B-4EB0-A4D0-40B4BAEEF80F}"/>
                </a:ext>
              </a:extLst>
            </p:cNvPr>
            <p:cNvGrpSpPr/>
            <p:nvPr/>
          </p:nvGrpSpPr>
          <p:grpSpPr>
            <a:xfrm>
              <a:off x="980053" y="2507168"/>
              <a:ext cx="1497575" cy="1640571"/>
              <a:chOff x="999103" y="2559954"/>
              <a:chExt cx="1497575" cy="1640571"/>
            </a:xfrm>
          </p:grpSpPr>
          <p:cxnSp>
            <p:nvCxnSpPr>
              <p:cNvPr id="63" name="Conector recto de flecha 62">
                <a:extLst>
                  <a:ext uri="{FF2B5EF4-FFF2-40B4-BE49-F238E27FC236}">
                    <a16:creationId xmlns:a16="http://schemas.microsoft.com/office/drawing/2014/main" id="{FEB924E8-092C-43B6-B1F2-941BBF311846}"/>
                  </a:ext>
                </a:extLst>
              </p:cNvPr>
              <p:cNvCxnSpPr/>
              <p:nvPr/>
            </p:nvCxnSpPr>
            <p:spPr>
              <a:xfrm flipV="1">
                <a:off x="1004888" y="2559954"/>
                <a:ext cx="0" cy="1640571"/>
              </a:xfrm>
              <a:prstGeom prst="straightConnector1">
                <a:avLst/>
              </a:prstGeom>
              <a:ln w="19050">
                <a:solidFill>
                  <a:srgbClr val="2E7667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ector recto de flecha 63">
                <a:extLst>
                  <a:ext uri="{FF2B5EF4-FFF2-40B4-BE49-F238E27FC236}">
                    <a16:creationId xmlns:a16="http://schemas.microsoft.com/office/drawing/2014/main" id="{A713C396-3FE0-4027-B86B-2769AE3035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9103" y="4198144"/>
                <a:ext cx="1497575" cy="0"/>
              </a:xfrm>
              <a:prstGeom prst="straightConnector1">
                <a:avLst/>
              </a:prstGeom>
              <a:ln w="19050">
                <a:solidFill>
                  <a:srgbClr val="2E7667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CuadroTexto 58">
              <a:extLst>
                <a:ext uri="{FF2B5EF4-FFF2-40B4-BE49-F238E27FC236}">
                  <a16:creationId xmlns:a16="http://schemas.microsoft.com/office/drawing/2014/main" id="{89915AF4-2B2D-41B6-BEB3-286D5880E373}"/>
                </a:ext>
              </a:extLst>
            </p:cNvPr>
            <p:cNvSpPr txBox="1"/>
            <p:nvPr/>
          </p:nvSpPr>
          <p:spPr>
            <a:xfrm rot="16200000">
              <a:off x="314304" y="3241340"/>
              <a:ext cx="10342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900" b="1" dirty="0">
                  <a:latin typeface="Glober Regular" pitchFamily="50" charset="0"/>
                </a:rPr>
                <a:t>% </a:t>
              </a:r>
              <a:r>
                <a:rPr lang="es-PE" sz="900" b="1" dirty="0">
                  <a:latin typeface="Glober Regular" pitchFamily="50" charset="0"/>
                </a:rPr>
                <a:t>Cumplimiento</a:t>
              </a:r>
            </a:p>
          </p:txBody>
        </p:sp>
        <p:sp>
          <p:nvSpPr>
            <p:cNvPr id="60" name="CuadroTexto 59">
              <a:extLst>
                <a:ext uri="{FF2B5EF4-FFF2-40B4-BE49-F238E27FC236}">
                  <a16:creationId xmlns:a16="http://schemas.microsoft.com/office/drawing/2014/main" id="{E9C5AC5E-5360-4310-BBE8-976DD2A5DC8F}"/>
                </a:ext>
              </a:extLst>
            </p:cNvPr>
            <p:cNvSpPr txBox="1"/>
            <p:nvPr/>
          </p:nvSpPr>
          <p:spPr>
            <a:xfrm>
              <a:off x="1536060" y="4180154"/>
              <a:ext cx="57579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900" b="1" dirty="0">
                  <a:latin typeface="Glober Regular" pitchFamily="50" charset="0"/>
                </a:rPr>
                <a:t>Tiempo</a:t>
              </a:r>
              <a:endParaRPr lang="es-PE" sz="900" b="1" dirty="0">
                <a:latin typeface="Glober Regular" pitchFamily="50" charset="0"/>
              </a:endParaRPr>
            </a:p>
          </p:txBody>
        </p:sp>
        <p:sp>
          <p:nvSpPr>
            <p:cNvPr id="61" name="CuadroTexto 60">
              <a:extLst>
                <a:ext uri="{FF2B5EF4-FFF2-40B4-BE49-F238E27FC236}">
                  <a16:creationId xmlns:a16="http://schemas.microsoft.com/office/drawing/2014/main" id="{FA1FC773-C252-4F42-9F53-E2DECDA9D6CB}"/>
                </a:ext>
              </a:extLst>
            </p:cNvPr>
            <p:cNvSpPr txBox="1"/>
            <p:nvPr/>
          </p:nvSpPr>
          <p:spPr>
            <a:xfrm>
              <a:off x="1133479" y="2524416"/>
              <a:ext cx="46198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rgbClr val="2E7667"/>
                  </a:solidFill>
                  <a:latin typeface="Glober Regular" pitchFamily="50" charset="0"/>
                </a:rPr>
                <a:t>TRIFR</a:t>
              </a:r>
              <a:endParaRPr lang="es-PE" sz="800" b="1" dirty="0">
                <a:solidFill>
                  <a:srgbClr val="2E7667"/>
                </a:solidFill>
                <a:latin typeface="Glober Regular" pitchFamily="50" charset="0"/>
              </a:endParaRPr>
            </a:p>
          </p:txBody>
        </p:sp>
        <p:sp>
          <p:nvSpPr>
            <p:cNvPr id="62" name="CuadroTexto 61">
              <a:extLst>
                <a:ext uri="{FF2B5EF4-FFF2-40B4-BE49-F238E27FC236}">
                  <a16:creationId xmlns:a16="http://schemas.microsoft.com/office/drawing/2014/main" id="{AB1CE3B1-06C5-4597-A0F0-99DA0AB56DDF}"/>
                </a:ext>
              </a:extLst>
            </p:cNvPr>
            <p:cNvSpPr txBox="1"/>
            <p:nvPr/>
          </p:nvSpPr>
          <p:spPr>
            <a:xfrm>
              <a:off x="1536060" y="2747134"/>
              <a:ext cx="75533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rgbClr val="2E7667"/>
                  </a:solidFill>
                  <a:latin typeface="Glober Regular" pitchFamily="50" charset="0"/>
                </a:rPr>
                <a:t>RUTA LÍDER</a:t>
              </a:r>
              <a:endParaRPr lang="es-PE" sz="800" b="1" dirty="0">
                <a:solidFill>
                  <a:srgbClr val="2E7667"/>
                </a:solidFill>
                <a:latin typeface="Glober Regular" pitchFamily="50" charset="0"/>
              </a:endParaRPr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00CB65F5-D1D5-4A07-82A2-24AC5C21E95D}"/>
              </a:ext>
            </a:extLst>
          </p:cNvPr>
          <p:cNvGrpSpPr/>
          <p:nvPr/>
        </p:nvGrpSpPr>
        <p:grpSpPr>
          <a:xfrm>
            <a:off x="9371332" y="2010417"/>
            <a:ext cx="2192760" cy="2199360"/>
            <a:chOff x="632460" y="2231073"/>
            <a:chExt cx="2192760" cy="2199360"/>
          </a:xfrm>
        </p:grpSpPr>
        <p:sp>
          <p:nvSpPr>
            <p:cNvPr id="66" name="Rectángulo: esquinas redondeadas 65">
              <a:extLst>
                <a:ext uri="{FF2B5EF4-FFF2-40B4-BE49-F238E27FC236}">
                  <a16:creationId xmlns:a16="http://schemas.microsoft.com/office/drawing/2014/main" id="{8DB548A4-23C8-4087-A45D-E853EECCB473}"/>
                </a:ext>
              </a:extLst>
            </p:cNvPr>
            <p:cNvSpPr/>
            <p:nvPr/>
          </p:nvSpPr>
          <p:spPr>
            <a:xfrm>
              <a:off x="632460" y="2231073"/>
              <a:ext cx="2192760" cy="2192760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F6B72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PE"/>
            </a:p>
          </p:txBody>
        </p:sp>
        <p:grpSp>
          <p:nvGrpSpPr>
            <p:cNvPr id="67" name="Grupo 66">
              <a:extLst>
                <a:ext uri="{FF2B5EF4-FFF2-40B4-BE49-F238E27FC236}">
                  <a16:creationId xmlns:a16="http://schemas.microsoft.com/office/drawing/2014/main" id="{B0904EAF-742A-4E08-9DE8-7100BD1C00A0}"/>
                </a:ext>
              </a:extLst>
            </p:cNvPr>
            <p:cNvGrpSpPr/>
            <p:nvPr/>
          </p:nvGrpSpPr>
          <p:grpSpPr>
            <a:xfrm>
              <a:off x="980053" y="2507168"/>
              <a:ext cx="1497575" cy="1640571"/>
              <a:chOff x="999103" y="2559954"/>
              <a:chExt cx="1497575" cy="1640571"/>
            </a:xfrm>
          </p:grpSpPr>
          <p:cxnSp>
            <p:nvCxnSpPr>
              <p:cNvPr id="72" name="Conector recto de flecha 71">
                <a:extLst>
                  <a:ext uri="{FF2B5EF4-FFF2-40B4-BE49-F238E27FC236}">
                    <a16:creationId xmlns:a16="http://schemas.microsoft.com/office/drawing/2014/main" id="{69A4B176-C4AD-42B6-84E2-BB460761829F}"/>
                  </a:ext>
                </a:extLst>
              </p:cNvPr>
              <p:cNvCxnSpPr/>
              <p:nvPr/>
            </p:nvCxnSpPr>
            <p:spPr>
              <a:xfrm flipV="1">
                <a:off x="1004888" y="2559954"/>
                <a:ext cx="0" cy="1640571"/>
              </a:xfrm>
              <a:prstGeom prst="straightConnector1">
                <a:avLst/>
              </a:prstGeom>
              <a:ln w="19050">
                <a:solidFill>
                  <a:srgbClr val="2E7667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Conector recto de flecha 72">
                <a:extLst>
                  <a:ext uri="{FF2B5EF4-FFF2-40B4-BE49-F238E27FC236}">
                    <a16:creationId xmlns:a16="http://schemas.microsoft.com/office/drawing/2014/main" id="{E4112604-8995-4B64-9A11-3504AFBEDE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99103" y="4198144"/>
                <a:ext cx="1497575" cy="0"/>
              </a:xfrm>
              <a:prstGeom prst="straightConnector1">
                <a:avLst/>
              </a:prstGeom>
              <a:ln w="19050">
                <a:solidFill>
                  <a:srgbClr val="2E7667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CuadroTexto 67">
              <a:extLst>
                <a:ext uri="{FF2B5EF4-FFF2-40B4-BE49-F238E27FC236}">
                  <a16:creationId xmlns:a16="http://schemas.microsoft.com/office/drawing/2014/main" id="{CA2DAD62-2972-4740-9DA8-4AB54C4D9AA5}"/>
                </a:ext>
              </a:extLst>
            </p:cNvPr>
            <p:cNvSpPr txBox="1"/>
            <p:nvPr/>
          </p:nvSpPr>
          <p:spPr>
            <a:xfrm rot="16200000">
              <a:off x="339616" y="3274555"/>
              <a:ext cx="100380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900" b="1" dirty="0">
                  <a:latin typeface="Glober Regular" pitchFamily="50" charset="0"/>
                </a:rPr>
                <a:t>%</a:t>
              </a:r>
              <a:r>
                <a:rPr lang="es-PE" sz="900" b="1" dirty="0">
                  <a:latin typeface="Glober Regular" pitchFamily="50" charset="0"/>
                </a:rPr>
                <a:t>Cumplimiento</a:t>
              </a:r>
            </a:p>
          </p:txBody>
        </p:sp>
        <p:sp>
          <p:nvSpPr>
            <p:cNvPr id="69" name="CuadroTexto 68">
              <a:extLst>
                <a:ext uri="{FF2B5EF4-FFF2-40B4-BE49-F238E27FC236}">
                  <a16:creationId xmlns:a16="http://schemas.microsoft.com/office/drawing/2014/main" id="{8763003F-639A-4C3F-BFC1-B7586F16723D}"/>
                </a:ext>
              </a:extLst>
            </p:cNvPr>
            <p:cNvSpPr txBox="1"/>
            <p:nvPr/>
          </p:nvSpPr>
          <p:spPr>
            <a:xfrm>
              <a:off x="1471026" y="4199601"/>
              <a:ext cx="57579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900" b="1" dirty="0">
                  <a:latin typeface="Glober Regular" pitchFamily="50" charset="0"/>
                </a:rPr>
                <a:t>Tiempo</a:t>
              </a:r>
              <a:endParaRPr lang="es-PE" sz="900" b="1" dirty="0">
                <a:latin typeface="Glober Regular" pitchFamily="50" charset="0"/>
              </a:endParaRPr>
            </a:p>
          </p:txBody>
        </p:sp>
        <p:sp>
          <p:nvSpPr>
            <p:cNvPr id="70" name="CuadroTexto 69">
              <a:extLst>
                <a:ext uri="{FF2B5EF4-FFF2-40B4-BE49-F238E27FC236}">
                  <a16:creationId xmlns:a16="http://schemas.microsoft.com/office/drawing/2014/main" id="{14CEC1FA-A4A5-45DF-896B-ABF83B817D04}"/>
                </a:ext>
              </a:extLst>
            </p:cNvPr>
            <p:cNvSpPr txBox="1"/>
            <p:nvPr/>
          </p:nvSpPr>
          <p:spPr>
            <a:xfrm>
              <a:off x="1584840" y="2769413"/>
              <a:ext cx="46198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rgbClr val="2E7667"/>
                  </a:solidFill>
                  <a:latin typeface="Glober Regular" pitchFamily="50" charset="0"/>
                </a:rPr>
                <a:t>TRIFR</a:t>
              </a:r>
              <a:endParaRPr lang="es-PE" sz="800" b="1" dirty="0">
                <a:solidFill>
                  <a:srgbClr val="2E7667"/>
                </a:solidFill>
                <a:latin typeface="Glober Regular" pitchFamily="50" charset="0"/>
              </a:endParaRP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0EF3CF86-6304-4C16-BCE6-F766F9422BC4}"/>
                </a:ext>
              </a:extLst>
            </p:cNvPr>
            <p:cNvSpPr txBox="1"/>
            <p:nvPr/>
          </p:nvSpPr>
          <p:spPr>
            <a:xfrm>
              <a:off x="1969991" y="2569103"/>
              <a:ext cx="755335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800" b="1" dirty="0">
                  <a:solidFill>
                    <a:srgbClr val="2E7667"/>
                  </a:solidFill>
                  <a:latin typeface="Glober Regular" pitchFamily="50" charset="0"/>
                </a:rPr>
                <a:t>RUTA LÍDER</a:t>
              </a:r>
              <a:endParaRPr lang="es-PE" sz="800" b="1" dirty="0">
                <a:solidFill>
                  <a:srgbClr val="2E7667"/>
                </a:solidFill>
                <a:latin typeface="Glober Regular" pitchFamily="50" charset="0"/>
              </a:endParaRPr>
            </a:p>
          </p:txBody>
        </p:sp>
      </p:grpSp>
      <p:sp>
        <p:nvSpPr>
          <p:cNvPr id="75" name="Arco 74">
            <a:extLst>
              <a:ext uri="{FF2B5EF4-FFF2-40B4-BE49-F238E27FC236}">
                <a16:creationId xmlns:a16="http://schemas.microsoft.com/office/drawing/2014/main" id="{C145ECE3-5A3A-4DCF-8924-A8E66AA35711}"/>
              </a:ext>
            </a:extLst>
          </p:cNvPr>
          <p:cNvSpPr/>
          <p:nvPr/>
        </p:nvSpPr>
        <p:spPr>
          <a:xfrm rot="5021724">
            <a:off x="2671873" y="1547213"/>
            <a:ext cx="2073439" cy="2433976"/>
          </a:xfrm>
          <a:prstGeom prst="arc">
            <a:avLst>
              <a:gd name="adj1" fmla="val 16105004"/>
              <a:gd name="adj2" fmla="val 0"/>
            </a:avLst>
          </a:prstGeom>
          <a:ln w="12700">
            <a:solidFill>
              <a:srgbClr val="B2C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6" name="Arco 75">
            <a:extLst>
              <a:ext uri="{FF2B5EF4-FFF2-40B4-BE49-F238E27FC236}">
                <a16:creationId xmlns:a16="http://schemas.microsoft.com/office/drawing/2014/main" id="{8E2B324E-577D-45A5-9C9F-2565911A6225}"/>
              </a:ext>
            </a:extLst>
          </p:cNvPr>
          <p:cNvSpPr/>
          <p:nvPr/>
        </p:nvSpPr>
        <p:spPr>
          <a:xfrm rot="10125999">
            <a:off x="3932655" y="1238504"/>
            <a:ext cx="1821773" cy="2450540"/>
          </a:xfrm>
          <a:prstGeom prst="arc">
            <a:avLst/>
          </a:prstGeom>
          <a:ln w="12700">
            <a:solidFill>
              <a:srgbClr val="B2C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7" name="Arco 76">
            <a:extLst>
              <a:ext uri="{FF2B5EF4-FFF2-40B4-BE49-F238E27FC236}">
                <a16:creationId xmlns:a16="http://schemas.microsoft.com/office/drawing/2014/main" id="{EA166E0B-EEB5-4629-BDB3-0102994E72C8}"/>
              </a:ext>
            </a:extLst>
          </p:cNvPr>
          <p:cNvSpPr/>
          <p:nvPr/>
        </p:nvSpPr>
        <p:spPr>
          <a:xfrm rot="10800000">
            <a:off x="7391918" y="1478457"/>
            <a:ext cx="2098161" cy="2192759"/>
          </a:xfrm>
          <a:prstGeom prst="arc">
            <a:avLst/>
          </a:prstGeom>
          <a:ln w="12700">
            <a:solidFill>
              <a:srgbClr val="B2C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8" name="Arco 77">
            <a:extLst>
              <a:ext uri="{FF2B5EF4-FFF2-40B4-BE49-F238E27FC236}">
                <a16:creationId xmlns:a16="http://schemas.microsoft.com/office/drawing/2014/main" id="{D3B9F500-4934-4187-AACE-5DC2AE34E4FC}"/>
              </a:ext>
            </a:extLst>
          </p:cNvPr>
          <p:cNvSpPr/>
          <p:nvPr/>
        </p:nvSpPr>
        <p:spPr>
          <a:xfrm rot="9900000">
            <a:off x="7556435" y="1636841"/>
            <a:ext cx="1472069" cy="1745348"/>
          </a:xfrm>
          <a:prstGeom prst="arc">
            <a:avLst/>
          </a:prstGeom>
          <a:ln w="12700">
            <a:solidFill>
              <a:srgbClr val="B2C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79" name="Arco 78">
            <a:extLst>
              <a:ext uri="{FF2B5EF4-FFF2-40B4-BE49-F238E27FC236}">
                <a16:creationId xmlns:a16="http://schemas.microsoft.com/office/drawing/2014/main" id="{410C5CDD-98A6-4EC6-AE45-BFF533BCC043}"/>
              </a:ext>
            </a:extLst>
          </p:cNvPr>
          <p:cNvSpPr/>
          <p:nvPr/>
        </p:nvSpPr>
        <p:spPr>
          <a:xfrm rot="10800000" flipH="1">
            <a:off x="9227059" y="1517012"/>
            <a:ext cx="1611661" cy="2192759"/>
          </a:xfrm>
          <a:prstGeom prst="arc">
            <a:avLst>
              <a:gd name="adj1" fmla="val 16200000"/>
              <a:gd name="adj2" fmla="val 2"/>
            </a:avLst>
          </a:prstGeom>
          <a:ln w="12700">
            <a:solidFill>
              <a:srgbClr val="B2C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0" name="Arco 79">
            <a:extLst>
              <a:ext uri="{FF2B5EF4-FFF2-40B4-BE49-F238E27FC236}">
                <a16:creationId xmlns:a16="http://schemas.microsoft.com/office/drawing/2014/main" id="{843DD0D5-19A6-4D3E-B172-A708BA2A1CEF}"/>
              </a:ext>
            </a:extLst>
          </p:cNvPr>
          <p:cNvSpPr/>
          <p:nvPr/>
        </p:nvSpPr>
        <p:spPr>
          <a:xfrm rot="9900000" flipH="1">
            <a:off x="9473718" y="1907655"/>
            <a:ext cx="1646342" cy="1869269"/>
          </a:xfrm>
          <a:prstGeom prst="arc">
            <a:avLst/>
          </a:prstGeom>
          <a:ln w="12700">
            <a:solidFill>
              <a:srgbClr val="B2CC2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E289078E-F2DA-4AAB-9369-8FA277A05BBF}"/>
              </a:ext>
            </a:extLst>
          </p:cNvPr>
          <p:cNvSpPr txBox="1"/>
          <p:nvPr/>
        </p:nvSpPr>
        <p:spPr>
          <a:xfrm>
            <a:off x="2232849" y="4727370"/>
            <a:ext cx="1634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Glober Regular" pitchFamily="50" charset="0"/>
              </a:rPr>
              <a:t>Escenario Normal</a:t>
            </a:r>
            <a:endParaRPr lang="es-PE" sz="1400" b="1" dirty="0">
              <a:solidFill>
                <a:schemeClr val="bg1"/>
              </a:solidFill>
              <a:latin typeface="Glober Regular" pitchFamily="50" charset="0"/>
            </a:endParaRP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559101AE-67AC-4D00-9A0E-07A95FE87BDD}"/>
              </a:ext>
            </a:extLst>
          </p:cNvPr>
          <p:cNvSpPr txBox="1"/>
          <p:nvPr/>
        </p:nvSpPr>
        <p:spPr>
          <a:xfrm>
            <a:off x="1132461" y="5189865"/>
            <a:ext cx="39372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dirty="0">
                <a:solidFill>
                  <a:schemeClr val="bg1"/>
                </a:solidFill>
                <a:latin typeface="Glober Regular" pitchFamily="50" charset="0"/>
              </a:rPr>
              <a:t>Ruta del Líder y TRIFR son inversamente proporcionales.</a:t>
            </a:r>
            <a:endParaRPr lang="es-PE" sz="1200" dirty="0">
              <a:solidFill>
                <a:schemeClr val="bg1"/>
              </a:solidFill>
              <a:latin typeface="Glober Regular" pitchFamily="50" charset="0"/>
            </a:endParaRPr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2BE8BE32-AC84-4519-A801-3FCB44ECA42A}"/>
              </a:ext>
            </a:extLst>
          </p:cNvPr>
          <p:cNvSpPr txBox="1"/>
          <p:nvPr/>
        </p:nvSpPr>
        <p:spPr>
          <a:xfrm>
            <a:off x="1101006" y="5516900"/>
            <a:ext cx="38275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>
                <a:solidFill>
                  <a:srgbClr val="F6B724"/>
                </a:solidFill>
                <a:latin typeface="Glober Regular" pitchFamily="50" charset="0"/>
              </a:rPr>
              <a:t>RUTA LÍDER ↑  TRIFR ↓          RUTA LÍDER ↓  TRIFR ↑</a:t>
            </a:r>
            <a:endParaRPr lang="es-PE" sz="1200" b="1" dirty="0">
              <a:solidFill>
                <a:srgbClr val="F6B724"/>
              </a:solidFill>
              <a:latin typeface="Glober Regular" pitchFamily="50" charset="0"/>
            </a:endParaRP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BD5EADE8-4C60-4F25-8766-BA0F9B0B0442}"/>
              </a:ext>
            </a:extLst>
          </p:cNvPr>
          <p:cNvSpPr txBox="1"/>
          <p:nvPr/>
        </p:nvSpPr>
        <p:spPr>
          <a:xfrm>
            <a:off x="627929" y="5822989"/>
            <a:ext cx="49206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bg1"/>
                </a:solidFill>
                <a:latin typeface="Glober Regular" pitchFamily="50" charset="0"/>
              </a:rPr>
              <a:t>A mayor eficiencia (cantidad</a:t>
            </a:r>
            <a:r>
              <a:rPr lang="es-ES" sz="1200" b="1">
                <a:solidFill>
                  <a:schemeClr val="bg1"/>
                </a:solidFill>
                <a:latin typeface="Glober Regular" pitchFamily="50" charset="0"/>
              </a:rPr>
              <a:t>/calidad) de </a:t>
            </a:r>
            <a:r>
              <a:rPr lang="es-ES" sz="1200" b="1" dirty="0">
                <a:solidFill>
                  <a:schemeClr val="bg1"/>
                </a:solidFill>
                <a:latin typeface="Glober Regular" pitchFamily="50" charset="0"/>
              </a:rPr>
              <a:t>herramientas preventivas,</a:t>
            </a:r>
          </a:p>
          <a:p>
            <a:pPr algn="ctr"/>
            <a:r>
              <a:rPr lang="es-ES" sz="1200" b="1" dirty="0">
                <a:solidFill>
                  <a:schemeClr val="bg1"/>
                </a:solidFill>
                <a:latin typeface="Glober Regular" pitchFamily="50" charset="0"/>
              </a:rPr>
              <a:t>se observa reducción de los accidentes</a:t>
            </a:r>
            <a:endParaRPr lang="es-PE" sz="1200" b="1" dirty="0">
              <a:solidFill>
                <a:schemeClr val="bg1"/>
              </a:solidFill>
              <a:latin typeface="Glober Regular" pitchFamily="50" charset="0"/>
            </a:endParaRPr>
          </a:p>
        </p:txBody>
      </p:sp>
      <p:sp>
        <p:nvSpPr>
          <p:cNvPr id="94" name="Rectángulo: esquinas redondeadas 93">
            <a:extLst>
              <a:ext uri="{FF2B5EF4-FFF2-40B4-BE49-F238E27FC236}">
                <a16:creationId xmlns:a16="http://schemas.microsoft.com/office/drawing/2014/main" id="{2528A3CD-CD8D-45DC-8F39-2CE4E671B173}"/>
              </a:ext>
            </a:extLst>
          </p:cNvPr>
          <p:cNvSpPr/>
          <p:nvPr/>
        </p:nvSpPr>
        <p:spPr>
          <a:xfrm>
            <a:off x="6604540" y="4852680"/>
            <a:ext cx="4859658" cy="1440000"/>
          </a:xfrm>
          <a:prstGeom prst="roundRect">
            <a:avLst/>
          </a:prstGeom>
          <a:noFill/>
          <a:ln w="6350">
            <a:solidFill>
              <a:srgbClr val="FFFFFF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5" name="Rectángulo: esquinas redondeadas 94">
            <a:extLst>
              <a:ext uri="{FF2B5EF4-FFF2-40B4-BE49-F238E27FC236}">
                <a16:creationId xmlns:a16="http://schemas.microsoft.com/office/drawing/2014/main" id="{E861160D-A957-45C0-9E8F-FB520395B996}"/>
              </a:ext>
            </a:extLst>
          </p:cNvPr>
          <p:cNvSpPr/>
          <p:nvPr/>
        </p:nvSpPr>
        <p:spPr>
          <a:xfrm>
            <a:off x="8178974" y="4692256"/>
            <a:ext cx="1634870" cy="320849"/>
          </a:xfrm>
          <a:prstGeom prst="roundRect">
            <a:avLst/>
          </a:prstGeom>
          <a:solidFill>
            <a:srgbClr val="B2CC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188AC2E8-D29E-493A-9714-343097A17BB6}"/>
              </a:ext>
            </a:extLst>
          </p:cNvPr>
          <p:cNvSpPr txBox="1"/>
          <p:nvPr/>
        </p:nvSpPr>
        <p:spPr>
          <a:xfrm>
            <a:off x="8197889" y="4727370"/>
            <a:ext cx="15970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400" b="1" dirty="0">
                <a:solidFill>
                  <a:schemeClr val="bg1"/>
                </a:solidFill>
                <a:latin typeface="Glober Regular" pitchFamily="50" charset="0"/>
              </a:rPr>
              <a:t>Escenario Atípico</a:t>
            </a:r>
            <a:endParaRPr lang="es-PE" sz="1400" b="1" dirty="0">
              <a:solidFill>
                <a:schemeClr val="bg1"/>
              </a:solidFill>
              <a:latin typeface="Glober Regular" pitchFamily="50" charset="0"/>
            </a:endParaRP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4AFFCD3C-97CB-4670-AE35-9AD8A3E378B4}"/>
              </a:ext>
            </a:extLst>
          </p:cNvPr>
          <p:cNvSpPr txBox="1"/>
          <p:nvPr/>
        </p:nvSpPr>
        <p:spPr>
          <a:xfrm>
            <a:off x="6994880" y="5189865"/>
            <a:ext cx="4104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dirty="0">
                <a:solidFill>
                  <a:schemeClr val="bg1"/>
                </a:solidFill>
                <a:latin typeface="Glober Regular" pitchFamily="50" charset="0"/>
              </a:rPr>
              <a:t>Agenda del Líder y TRIFR son directamente proporcionales.</a:t>
            </a:r>
            <a:endParaRPr lang="es-PE" sz="1200" dirty="0">
              <a:solidFill>
                <a:schemeClr val="bg1"/>
              </a:solidFill>
              <a:latin typeface="Glober Regular" pitchFamily="50" charset="0"/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9F50C16F-48A0-4431-AE4B-3DFD3E25DF0E}"/>
              </a:ext>
            </a:extLst>
          </p:cNvPr>
          <p:cNvSpPr txBox="1"/>
          <p:nvPr/>
        </p:nvSpPr>
        <p:spPr>
          <a:xfrm>
            <a:off x="7047131" y="5516900"/>
            <a:ext cx="38275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>
                <a:solidFill>
                  <a:srgbClr val="F6B724"/>
                </a:solidFill>
                <a:latin typeface="Glober Regular" pitchFamily="50" charset="0"/>
              </a:rPr>
              <a:t>RUTA LÍDER ↑  TRIFR ↑          RUTA LÍDER ↓  TRIFR ↓</a:t>
            </a:r>
            <a:endParaRPr lang="es-PE" sz="1200" b="1" dirty="0">
              <a:solidFill>
                <a:srgbClr val="F6B724"/>
              </a:solidFill>
              <a:latin typeface="Glober Regular" pitchFamily="50" charset="0"/>
            </a:endParaRP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8D4D4B9B-53DC-4114-8762-19AE821C81A3}"/>
              </a:ext>
            </a:extLst>
          </p:cNvPr>
          <p:cNvSpPr txBox="1"/>
          <p:nvPr/>
        </p:nvSpPr>
        <p:spPr>
          <a:xfrm>
            <a:off x="6741989" y="5822989"/>
            <a:ext cx="4584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bg1"/>
                </a:solidFill>
                <a:latin typeface="Glober Regular" pitchFamily="50" charset="0"/>
              </a:rPr>
              <a:t>Herramientas preventivas no son eficientes (cantidad/calidad),</a:t>
            </a:r>
          </a:p>
          <a:p>
            <a:pPr algn="ctr"/>
            <a:r>
              <a:rPr lang="es-ES" sz="1200" b="1" dirty="0">
                <a:solidFill>
                  <a:schemeClr val="bg1"/>
                </a:solidFill>
                <a:latin typeface="Glober Regular" pitchFamily="50" charset="0"/>
              </a:rPr>
              <a:t>por lo no influyen en la reducción de los accidentes</a:t>
            </a:r>
            <a:endParaRPr lang="es-PE" sz="1200" b="1" dirty="0">
              <a:solidFill>
                <a:schemeClr val="bg1"/>
              </a:solidFill>
              <a:latin typeface="Glober Regular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44635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150</Words>
  <Application>Microsoft Office PowerPoint</Application>
  <PresentationFormat>Panorámica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Glober Heavy</vt:lpstr>
      <vt:lpstr>Glober Regular</vt:lpstr>
      <vt:lpstr>Tema de Office</vt:lpstr>
      <vt:lpstr>Presentación de PowerPoint</vt:lpstr>
    </vt:vector>
  </TitlesOfParts>
  <Company>Compania de Minas Buenaventura S.A.A.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Tomas Gabriel Chaparro</dc:creator>
  <cp:lastModifiedBy>Tomas Gabriel Chaparro</cp:lastModifiedBy>
  <cp:revision>2</cp:revision>
  <dcterms:created xsi:type="dcterms:W3CDTF">2025-06-04T18:13:50Z</dcterms:created>
  <dcterms:modified xsi:type="dcterms:W3CDTF">2025-07-18T13:35:29Z</dcterms:modified>
</cp:coreProperties>
</file>